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8" r:id="rId3"/>
    <p:sldId id="266" r:id="rId4"/>
    <p:sldId id="259" r:id="rId5"/>
    <p:sldId id="260" r:id="rId6"/>
    <p:sldId id="261" r:id="rId7"/>
    <p:sldId id="262" r:id="rId8"/>
    <p:sldId id="263" r:id="rId9"/>
    <p:sldId id="265" r:id="rId10"/>
    <p:sldId id="269" r:id="rId11"/>
    <p:sldId id="264" r:id="rId12"/>
    <p:sldId id="267" r:id="rId13"/>
    <p:sldId id="268" r:id="rId14"/>
  </p:sldIdLst>
  <p:sldSz cx="9144000" cy="6858000" type="screen4x3"/>
  <p:notesSz cx="6858000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52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FF110B-0EBC-42BF-A2AE-BEE919FD08A3}" type="datetimeFigureOut">
              <a:rPr kumimoji="1" lang="ja-JP" altLang="en-US" smtClean="0"/>
              <a:t>2024/10/23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8088" y="1235075"/>
            <a:ext cx="444182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751388"/>
            <a:ext cx="5486400" cy="38893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718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9378950"/>
            <a:ext cx="29718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7127A8-044D-45AA-AA87-C9FD387CE2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4763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7127A8-044D-45AA-AA87-C9FD387CE2A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05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92FE-A457-4C68-B96B-672AC4F86CD7}" type="datetimeFigureOut">
              <a:rPr kumimoji="1" lang="ja-JP" altLang="en-US" smtClean="0"/>
              <a:t>2024/10/23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A2B21-B751-4EA7-BBD8-B62374B2BE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346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92FE-A457-4C68-B96B-672AC4F86CD7}" type="datetimeFigureOut">
              <a:rPr kumimoji="1" lang="ja-JP" altLang="en-US" smtClean="0"/>
              <a:t>2024/10/23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A2B21-B751-4EA7-BBD8-B62374B2BE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7613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92FE-A457-4C68-B96B-672AC4F86CD7}" type="datetimeFigureOut">
              <a:rPr kumimoji="1" lang="ja-JP" altLang="en-US" smtClean="0"/>
              <a:t>2024/10/23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A2B21-B751-4EA7-BBD8-B62374B2BE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2547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92FE-A457-4C68-B96B-672AC4F86CD7}" type="datetimeFigureOut">
              <a:rPr kumimoji="1" lang="ja-JP" altLang="en-US" smtClean="0"/>
              <a:t>2024/10/23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A2B21-B751-4EA7-BBD8-B62374B2BE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9637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92FE-A457-4C68-B96B-672AC4F86CD7}" type="datetimeFigureOut">
              <a:rPr kumimoji="1" lang="ja-JP" altLang="en-US" smtClean="0"/>
              <a:t>2024/10/23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A2B21-B751-4EA7-BBD8-B62374B2BE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3560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92FE-A457-4C68-B96B-672AC4F86CD7}" type="datetimeFigureOut">
              <a:rPr kumimoji="1" lang="ja-JP" altLang="en-US" smtClean="0"/>
              <a:t>2024/10/23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A2B21-B751-4EA7-BBD8-B62374B2BE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7853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92FE-A457-4C68-B96B-672AC4F86CD7}" type="datetimeFigureOut">
              <a:rPr kumimoji="1" lang="ja-JP" altLang="en-US" smtClean="0"/>
              <a:t>2024/10/23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A2B21-B751-4EA7-BBD8-B62374B2BE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7327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92FE-A457-4C68-B96B-672AC4F86CD7}" type="datetimeFigureOut">
              <a:rPr kumimoji="1" lang="ja-JP" altLang="en-US" smtClean="0"/>
              <a:t>2024/10/23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A2B21-B751-4EA7-BBD8-B62374B2BE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7281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92FE-A457-4C68-B96B-672AC4F86CD7}" type="datetimeFigureOut">
              <a:rPr kumimoji="1" lang="ja-JP" altLang="en-US" smtClean="0"/>
              <a:t>2024/10/23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A2B21-B751-4EA7-BBD8-B62374B2BE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9524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92FE-A457-4C68-B96B-672AC4F86CD7}" type="datetimeFigureOut">
              <a:rPr kumimoji="1" lang="ja-JP" altLang="en-US" smtClean="0"/>
              <a:t>2024/10/23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A2B21-B751-4EA7-BBD8-B62374B2BE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010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92FE-A457-4C68-B96B-672AC4F86CD7}" type="datetimeFigureOut">
              <a:rPr kumimoji="1" lang="ja-JP" altLang="en-US" smtClean="0"/>
              <a:t>2024/10/23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A2B21-B751-4EA7-BBD8-B62374B2BE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8098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292FE-A457-4C68-B96B-672AC4F86CD7}" type="datetimeFigureOut">
              <a:rPr kumimoji="1" lang="ja-JP" altLang="en-US" smtClean="0"/>
              <a:t>2024/10/23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2A2B21-B751-4EA7-BBD8-B62374B2BE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1385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ccus.jp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www.ccus.jp/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cus.jp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cus.jp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cus.jp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www.ccus.jp/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hyperlink" Target="https://www.ccus.jp/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s://www.ccus.jp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D33C71-522F-455B-9852-7F43BDABE1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577418"/>
            <a:ext cx="8460510" cy="2387600"/>
          </a:xfrm>
        </p:spPr>
        <p:txBody>
          <a:bodyPr>
            <a:noAutofit/>
          </a:bodyPr>
          <a:lstStyle/>
          <a:p>
            <a:pPr algn="l"/>
            <a:r>
              <a:rPr lang="en-US" altLang="ja-JP" sz="4000" dirty="0">
                <a:solidFill>
                  <a:schemeClr val="accent6">
                    <a:lumMod val="75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(</a:t>
            </a:r>
            <a:r>
              <a:rPr lang="ja-JP" altLang="en-US" sz="4000" dirty="0">
                <a:solidFill>
                  <a:schemeClr val="accent6">
                    <a:lumMod val="75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株</a:t>
            </a:r>
            <a:r>
              <a:rPr lang="en-US" altLang="ja-JP" sz="4000" dirty="0">
                <a:solidFill>
                  <a:schemeClr val="accent6">
                    <a:lumMod val="75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)</a:t>
            </a:r>
            <a:r>
              <a:rPr lang="ja-JP" altLang="en-US" sz="4000" dirty="0">
                <a:solidFill>
                  <a:schemeClr val="accent6">
                    <a:lumMod val="75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●●●様</a:t>
            </a:r>
            <a:br>
              <a:rPr lang="en-US" altLang="ja-JP" sz="4000" dirty="0">
                <a:solidFill>
                  <a:schemeClr val="accent6">
                    <a:lumMod val="75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</a:br>
            <a:r>
              <a:rPr lang="ja-JP" altLang="en-US" sz="4000" dirty="0">
                <a:solidFill>
                  <a:schemeClr val="accent6">
                    <a:lumMod val="75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建設キャリアアップシステム</a:t>
            </a:r>
            <a:br>
              <a:rPr lang="en-US" altLang="ja-JP" sz="4000" dirty="0">
                <a:solidFill>
                  <a:schemeClr val="accent6">
                    <a:lumMod val="75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</a:br>
            <a:r>
              <a:rPr lang="ja-JP" altLang="en-US" sz="4000" dirty="0">
                <a:solidFill>
                  <a:schemeClr val="accent6">
                    <a:lumMod val="75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登録申請サポート（代行）について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BF86CBC-9651-49DD-BAAC-91664B8F5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304920"/>
            <a:ext cx="9144000" cy="883444"/>
          </a:xfrm>
        </p:spPr>
        <p:txBody>
          <a:bodyPr/>
          <a:lstStyle/>
          <a:p>
            <a:r>
              <a:rPr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２０２</a:t>
            </a:r>
            <a:r>
              <a:rPr lang="en-US" altLang="ja-JP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4</a:t>
            </a:r>
            <a:r>
              <a:rPr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．●．●</a:t>
            </a:r>
            <a:endParaRPr lang="en-US" altLang="ja-JP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行政書士事務所●●●</a:t>
            </a:r>
            <a:endParaRPr kumimoji="1" lang="ja-JP" altLang="en-US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03C7261-6F96-4A3F-9FE8-F35270FBAB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764" y="5687291"/>
            <a:ext cx="501073" cy="50107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FF51806-D291-4C70-844A-EF2EB3A89199}"/>
              </a:ext>
            </a:extLst>
          </p:cNvPr>
          <p:cNvSpPr txBox="1"/>
          <p:nvPr/>
        </p:nvSpPr>
        <p:spPr>
          <a:xfrm>
            <a:off x="249382" y="193964"/>
            <a:ext cx="227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提案資料ひな形</a:t>
            </a:r>
          </a:p>
        </p:txBody>
      </p:sp>
    </p:spTree>
    <p:extLst>
      <p:ext uri="{BB962C8B-B14F-4D97-AF65-F5344CB8AC3E}">
        <p14:creationId xmlns:p14="http://schemas.microsoft.com/office/powerpoint/2010/main" val="1553795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23D38F1-9845-4A8B-9D52-07714BCEBF0B}"/>
              </a:ext>
            </a:extLst>
          </p:cNvPr>
          <p:cNvCxnSpPr>
            <a:cxnSpLocks/>
          </p:cNvCxnSpPr>
          <p:nvPr/>
        </p:nvCxnSpPr>
        <p:spPr>
          <a:xfrm>
            <a:off x="314036" y="877455"/>
            <a:ext cx="8571346" cy="0"/>
          </a:xfrm>
          <a:prstGeom prst="line">
            <a:avLst/>
          </a:prstGeom>
          <a:ln w="76200"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A88F1FE-F1E6-4F72-8881-2CF2A91ED1B9}"/>
              </a:ext>
            </a:extLst>
          </p:cNvPr>
          <p:cNvSpPr txBox="1"/>
          <p:nvPr/>
        </p:nvSpPr>
        <p:spPr>
          <a:xfrm>
            <a:off x="166254" y="145803"/>
            <a:ext cx="8054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ご挨拶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2DE6AE9-8CE2-442E-B544-1432ECAC524C}"/>
              </a:ext>
            </a:extLst>
          </p:cNvPr>
          <p:cNvSpPr txBox="1"/>
          <p:nvPr/>
        </p:nvSpPr>
        <p:spPr>
          <a:xfrm>
            <a:off x="314036" y="1246909"/>
            <a:ext cx="846974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本日はお忙しい中、当事務所に対し貴重なお時間をいただきありがとうございます。</a:t>
            </a:r>
            <a:endParaRPr kumimoji="1" lang="en-US" altLang="ja-JP" sz="32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3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簡単ではありますが、建設キャリアアップシステム（</a:t>
            </a:r>
            <a:r>
              <a:rPr kumimoji="1" lang="en-US" altLang="ja-JP" sz="3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CCUS)</a:t>
            </a:r>
            <a:r>
              <a:rPr kumimoji="1" lang="ja-JP" altLang="en-US" sz="3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への事業者登録・技能者登録について、当事務所からのご提案をさせていただきます。</a:t>
            </a:r>
          </a:p>
        </p:txBody>
      </p:sp>
    </p:spTree>
    <p:extLst>
      <p:ext uri="{BB962C8B-B14F-4D97-AF65-F5344CB8AC3E}">
        <p14:creationId xmlns:p14="http://schemas.microsoft.com/office/powerpoint/2010/main" val="3284720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23D38F1-9845-4A8B-9D52-07714BCEBF0B}"/>
              </a:ext>
            </a:extLst>
          </p:cNvPr>
          <p:cNvCxnSpPr>
            <a:cxnSpLocks/>
          </p:cNvCxnSpPr>
          <p:nvPr/>
        </p:nvCxnSpPr>
        <p:spPr>
          <a:xfrm>
            <a:off x="314036" y="877455"/>
            <a:ext cx="8571346" cy="0"/>
          </a:xfrm>
          <a:prstGeom prst="line">
            <a:avLst/>
          </a:prstGeom>
          <a:ln w="76200"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5D52F5F-1EC3-4E1A-A120-ECCF2409FE67}"/>
              </a:ext>
            </a:extLst>
          </p:cNvPr>
          <p:cNvSpPr txBox="1"/>
          <p:nvPr/>
        </p:nvSpPr>
        <p:spPr>
          <a:xfrm>
            <a:off x="166254" y="987340"/>
            <a:ext cx="1782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①事業者登録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A88F1FE-F1E6-4F72-8881-2CF2A91ED1B9}"/>
              </a:ext>
            </a:extLst>
          </p:cNvPr>
          <p:cNvSpPr txBox="1"/>
          <p:nvPr/>
        </p:nvSpPr>
        <p:spPr>
          <a:xfrm>
            <a:off x="166254" y="145803"/>
            <a:ext cx="8054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１．当事務所でのサポート可能範囲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69EA544-5E32-49DD-9966-4D00CA7A5B03}"/>
              </a:ext>
            </a:extLst>
          </p:cNvPr>
          <p:cNvSpPr txBox="1"/>
          <p:nvPr/>
        </p:nvSpPr>
        <p:spPr>
          <a:xfrm>
            <a:off x="4572000" y="1004357"/>
            <a:ext cx="1602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②技能者登録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6F3C8B73-F41C-4C90-8AE8-C518657D6E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460" y="1385949"/>
            <a:ext cx="3724922" cy="5357410"/>
          </a:xfrm>
          <a:prstGeom prst="rect">
            <a:avLst/>
          </a:prstGeom>
        </p:spPr>
      </p:pic>
      <p:sp>
        <p:nvSpPr>
          <p:cNvPr id="13" name="吹き出し: 角を丸めた四角形 12">
            <a:extLst>
              <a:ext uri="{FF2B5EF4-FFF2-40B4-BE49-F238E27FC236}">
                <a16:creationId xmlns:a16="http://schemas.microsoft.com/office/drawing/2014/main" id="{845BB1C4-6A3F-4D63-A5DF-A8E00C93AD68}"/>
              </a:ext>
            </a:extLst>
          </p:cNvPr>
          <p:cNvSpPr/>
          <p:nvPr/>
        </p:nvSpPr>
        <p:spPr>
          <a:xfrm>
            <a:off x="434110" y="4368285"/>
            <a:ext cx="3995148" cy="1466087"/>
          </a:xfrm>
          <a:prstGeom prst="wedgeRoundRectCallout">
            <a:avLst>
              <a:gd name="adj1" fmla="val 81983"/>
              <a:gd name="adj2" fmla="val 11531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事業者登録完了後の技能者登録について、所属事業者の代行申請について、サポート／代行することが可能です。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E51A6E96-303F-48D6-BF8C-683A751545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32" y="1294556"/>
            <a:ext cx="4343759" cy="161692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0AE1056-A88D-4A07-A623-3042EBF3DB51}"/>
              </a:ext>
            </a:extLst>
          </p:cNvPr>
          <p:cNvSpPr txBox="1"/>
          <p:nvPr/>
        </p:nvSpPr>
        <p:spPr>
          <a:xfrm>
            <a:off x="5306142" y="628127"/>
            <a:ext cx="38378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（注）画像・文書は</a:t>
            </a:r>
            <a:r>
              <a:rPr lang="en-US" altLang="ja-JP" sz="10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hlinkClick r:id="rId4"/>
              </a:rPr>
              <a:t>https://www.ccus.jp/</a:t>
            </a:r>
            <a:r>
              <a:rPr lang="ja-JP" altLang="en-US" sz="10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より抜粋しています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760D2D1-775D-4BEC-AEBF-CD3D55A114BB}"/>
              </a:ext>
            </a:extLst>
          </p:cNvPr>
          <p:cNvSpPr txBox="1"/>
          <p:nvPr/>
        </p:nvSpPr>
        <p:spPr>
          <a:xfrm>
            <a:off x="258618" y="5940261"/>
            <a:ext cx="5047524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郵送申請、窓口申請は令和２年９月３０日をもって廃止されました</a:t>
            </a:r>
          </a:p>
        </p:txBody>
      </p:sp>
      <p:sp>
        <p:nvSpPr>
          <p:cNvPr id="12" name="吹き出し: 角を丸めた四角形 11">
            <a:extLst>
              <a:ext uri="{FF2B5EF4-FFF2-40B4-BE49-F238E27FC236}">
                <a16:creationId xmlns:a16="http://schemas.microsoft.com/office/drawing/2014/main" id="{D808D88F-D36A-4E77-B81B-80DF9D4058CF}"/>
              </a:ext>
            </a:extLst>
          </p:cNvPr>
          <p:cNvSpPr/>
          <p:nvPr/>
        </p:nvSpPr>
        <p:spPr>
          <a:xfrm>
            <a:off x="434110" y="3135830"/>
            <a:ext cx="4331855" cy="1173015"/>
          </a:xfrm>
          <a:prstGeom prst="wedgeRoundRectCallout">
            <a:avLst>
              <a:gd name="adj1" fmla="val -27016"/>
              <a:gd name="adj2" fmla="val -86282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最初に実施する事業者登録のインターネット申請について、サポート／代行することが可能です。</a:t>
            </a: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23E08846-89F8-4361-8B1B-1647493AE6BD}"/>
              </a:ext>
            </a:extLst>
          </p:cNvPr>
          <p:cNvCxnSpPr/>
          <p:nvPr/>
        </p:nvCxnSpPr>
        <p:spPr>
          <a:xfrm flipH="1">
            <a:off x="5800436" y="2475345"/>
            <a:ext cx="2946400" cy="261389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726538FC-B9D1-4CA8-AC97-E07D12F37876}"/>
              </a:ext>
            </a:extLst>
          </p:cNvPr>
          <p:cNvCxnSpPr>
            <a:cxnSpLocks/>
          </p:cNvCxnSpPr>
          <p:nvPr/>
        </p:nvCxnSpPr>
        <p:spPr>
          <a:xfrm>
            <a:off x="5800436" y="2475345"/>
            <a:ext cx="2946400" cy="261389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1256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23D38F1-9845-4A8B-9D52-07714BCEBF0B}"/>
              </a:ext>
            </a:extLst>
          </p:cNvPr>
          <p:cNvCxnSpPr>
            <a:cxnSpLocks/>
          </p:cNvCxnSpPr>
          <p:nvPr/>
        </p:nvCxnSpPr>
        <p:spPr>
          <a:xfrm>
            <a:off x="314036" y="877455"/>
            <a:ext cx="8571346" cy="0"/>
          </a:xfrm>
          <a:prstGeom prst="line">
            <a:avLst/>
          </a:prstGeom>
          <a:ln w="76200"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A88F1FE-F1E6-4F72-8881-2CF2A91ED1B9}"/>
              </a:ext>
            </a:extLst>
          </p:cNvPr>
          <p:cNvSpPr txBox="1"/>
          <p:nvPr/>
        </p:nvSpPr>
        <p:spPr>
          <a:xfrm>
            <a:off x="166254" y="145803"/>
            <a:ext cx="8054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２．登録スケジュール</a:t>
            </a:r>
          </a:p>
        </p:txBody>
      </p:sp>
      <p:graphicFrame>
        <p:nvGraphicFramePr>
          <p:cNvPr id="2" name="表 6">
            <a:extLst>
              <a:ext uri="{FF2B5EF4-FFF2-40B4-BE49-F238E27FC236}">
                <a16:creationId xmlns:a16="http://schemas.microsoft.com/office/drawing/2014/main" id="{4E471AF8-F32C-49F5-8D42-AAF24AFB64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4868252"/>
              </p:ext>
            </p:extLst>
          </p:nvPr>
        </p:nvGraphicFramePr>
        <p:xfrm>
          <a:off x="314036" y="1646387"/>
          <a:ext cx="8571346" cy="2820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478">
                  <a:extLst>
                    <a:ext uri="{9D8B030D-6E8A-4147-A177-3AD203B41FA5}">
                      <a16:colId xmlns:a16="http://schemas.microsoft.com/office/drawing/2014/main" val="1147489233"/>
                    </a:ext>
                  </a:extLst>
                </a:gridCol>
                <a:gridCol w="1224478">
                  <a:extLst>
                    <a:ext uri="{9D8B030D-6E8A-4147-A177-3AD203B41FA5}">
                      <a16:colId xmlns:a16="http://schemas.microsoft.com/office/drawing/2014/main" val="3951552679"/>
                    </a:ext>
                  </a:extLst>
                </a:gridCol>
                <a:gridCol w="1224478">
                  <a:extLst>
                    <a:ext uri="{9D8B030D-6E8A-4147-A177-3AD203B41FA5}">
                      <a16:colId xmlns:a16="http://schemas.microsoft.com/office/drawing/2014/main" val="3410934689"/>
                    </a:ext>
                  </a:extLst>
                </a:gridCol>
                <a:gridCol w="1224478">
                  <a:extLst>
                    <a:ext uri="{9D8B030D-6E8A-4147-A177-3AD203B41FA5}">
                      <a16:colId xmlns:a16="http://schemas.microsoft.com/office/drawing/2014/main" val="3724316122"/>
                    </a:ext>
                  </a:extLst>
                </a:gridCol>
                <a:gridCol w="1224478">
                  <a:extLst>
                    <a:ext uri="{9D8B030D-6E8A-4147-A177-3AD203B41FA5}">
                      <a16:colId xmlns:a16="http://schemas.microsoft.com/office/drawing/2014/main" val="2305924399"/>
                    </a:ext>
                  </a:extLst>
                </a:gridCol>
                <a:gridCol w="1224478">
                  <a:extLst>
                    <a:ext uri="{9D8B030D-6E8A-4147-A177-3AD203B41FA5}">
                      <a16:colId xmlns:a16="http://schemas.microsoft.com/office/drawing/2014/main" val="2594639649"/>
                    </a:ext>
                  </a:extLst>
                </a:gridCol>
                <a:gridCol w="1224478">
                  <a:extLst>
                    <a:ext uri="{9D8B030D-6E8A-4147-A177-3AD203B41FA5}">
                      <a16:colId xmlns:a16="http://schemas.microsoft.com/office/drawing/2014/main" val="3943344167"/>
                    </a:ext>
                  </a:extLst>
                </a:gridCol>
              </a:tblGrid>
              <a:tr h="541474"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UD デジタル 教科書体 NK-B" panose="02020700000000000000" pitchFamily="18" charset="-128"/>
                          <a:ea typeface="UD デジタル 教科書体 NK-B" panose="02020700000000000000" pitchFamily="18" charset="-128"/>
                        </a:rPr>
                        <a:t>　　　週</a:t>
                      </a:r>
                      <a:endParaRPr kumimoji="1" lang="en-US" altLang="ja-JP" sz="1600" dirty="0">
                        <a:latin typeface="UD デジタル 教科書体 NK-B" panose="02020700000000000000" pitchFamily="18" charset="-128"/>
                        <a:ea typeface="UD デジタル 教科書体 NK-B" panose="02020700000000000000" pitchFamily="18" charset="-128"/>
                      </a:endParaRPr>
                    </a:p>
                    <a:p>
                      <a:r>
                        <a:rPr kumimoji="1" lang="ja-JP" altLang="en-US" sz="1600" dirty="0">
                          <a:latin typeface="UD デジタル 教科書体 NK-B" panose="02020700000000000000" pitchFamily="18" charset="-128"/>
                          <a:ea typeface="UD デジタル 教科書体 NK-B" panose="02020700000000000000" pitchFamily="18" charset="-128"/>
                        </a:rPr>
                        <a:t>項目</a:t>
                      </a:r>
                    </a:p>
                  </a:txBody>
                  <a:tcPr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UD デジタル 教科書体 NK-B" panose="02020700000000000000" pitchFamily="18" charset="-128"/>
                          <a:ea typeface="UD デジタル 教科書体 NK-B" panose="02020700000000000000" pitchFamily="18" charset="-128"/>
                        </a:rPr>
                        <a:t>１週目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UD デジタル 教科書体 NK-B" panose="02020700000000000000" pitchFamily="18" charset="-128"/>
                          <a:ea typeface="UD デジタル 教科書体 NK-B" panose="02020700000000000000" pitchFamily="18" charset="-128"/>
                        </a:rPr>
                        <a:t>２週目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UD デジタル 教科書体 NK-B" panose="02020700000000000000" pitchFamily="18" charset="-128"/>
                          <a:ea typeface="UD デジタル 教科書体 NK-B" panose="02020700000000000000" pitchFamily="18" charset="-128"/>
                        </a:rPr>
                        <a:t>３週目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UD デジタル 教科書体 NK-B" panose="02020700000000000000" pitchFamily="18" charset="-128"/>
                          <a:ea typeface="UD デジタル 教科書体 NK-B" panose="02020700000000000000" pitchFamily="18" charset="-128"/>
                        </a:rPr>
                        <a:t>４週目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UD デジタル 教科書体 NK-B" panose="02020700000000000000" pitchFamily="18" charset="-128"/>
                          <a:ea typeface="UD デジタル 教科書体 NK-B" panose="02020700000000000000" pitchFamily="18" charset="-128"/>
                        </a:rPr>
                        <a:t>５週目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UD デジタル 教科書体 NK-B" panose="02020700000000000000" pitchFamily="18" charset="-128"/>
                          <a:ea typeface="UD デジタル 教科書体 NK-B" panose="02020700000000000000" pitchFamily="18" charset="-128"/>
                        </a:rPr>
                        <a:t>６週目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077786"/>
                  </a:ext>
                </a:extLst>
              </a:tr>
              <a:tr h="541474"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UD デジタル 教科書体 NK-B" panose="02020700000000000000" pitchFamily="18" charset="-128"/>
                          <a:ea typeface="UD デジタル 教科書体 NK-B" panose="02020700000000000000" pitchFamily="18" charset="-128"/>
                        </a:rPr>
                        <a:t>事業登録者準備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>
                        <a:latin typeface="UD デジタル 教科書体 NK-B" panose="02020700000000000000" pitchFamily="18" charset="-128"/>
                        <a:ea typeface="UD デジタル 教科書体 NK-B" panose="02020700000000000000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>
                        <a:latin typeface="UD デジタル 教科書体 NK-B" panose="02020700000000000000" pitchFamily="18" charset="-128"/>
                        <a:ea typeface="UD デジタル 教科書体 NK-B" panose="02020700000000000000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>
                        <a:latin typeface="UD デジタル 教科書体 NK-B" panose="02020700000000000000" pitchFamily="18" charset="-128"/>
                        <a:ea typeface="UD デジタル 教科書体 NK-B" panose="02020700000000000000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>
                        <a:latin typeface="UD デジタル 教科書体 NK-B" panose="02020700000000000000" pitchFamily="18" charset="-128"/>
                        <a:ea typeface="UD デジタル 教科書体 NK-B" panose="02020700000000000000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>
                        <a:latin typeface="UD デジタル 教科書体 NK-B" panose="02020700000000000000" pitchFamily="18" charset="-128"/>
                        <a:ea typeface="UD デジタル 教科書体 NK-B" panose="02020700000000000000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>
                        <a:latin typeface="UD デジタル 教科書体 NK-B" panose="02020700000000000000" pitchFamily="18" charset="-128"/>
                        <a:ea typeface="UD デジタル 教科書体 NK-B" panose="02020700000000000000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945695"/>
                  </a:ext>
                </a:extLst>
              </a:tr>
              <a:tr h="541474"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UD デジタル 教科書体 NK-B" panose="02020700000000000000" pitchFamily="18" charset="-128"/>
                          <a:ea typeface="UD デジタル 教科書体 NK-B" panose="02020700000000000000" pitchFamily="18" charset="-128"/>
                        </a:rPr>
                        <a:t>事業者登録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>
                        <a:latin typeface="UD デジタル 教科書体 NK-B" panose="02020700000000000000" pitchFamily="18" charset="-128"/>
                        <a:ea typeface="UD デジタル 教科書体 NK-B" panose="02020700000000000000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>
                        <a:latin typeface="UD デジタル 教科書体 NK-B" panose="02020700000000000000" pitchFamily="18" charset="-128"/>
                        <a:ea typeface="UD デジタル 教科書体 NK-B" panose="02020700000000000000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 dirty="0">
                        <a:latin typeface="UD デジタル 教科書体 NK-B" panose="02020700000000000000" pitchFamily="18" charset="-128"/>
                        <a:ea typeface="UD デジタル 教科書体 NK-B" panose="02020700000000000000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 dirty="0">
                        <a:latin typeface="UD デジタル 教科書体 NK-B" panose="02020700000000000000" pitchFamily="18" charset="-128"/>
                        <a:ea typeface="UD デジタル 教科書体 NK-B" panose="02020700000000000000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 dirty="0">
                        <a:latin typeface="UD デジタル 教科書体 NK-B" panose="02020700000000000000" pitchFamily="18" charset="-128"/>
                        <a:ea typeface="UD デジタル 教科書体 NK-B" panose="02020700000000000000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>
                        <a:latin typeface="UD デジタル 教科書体 NK-B" panose="02020700000000000000" pitchFamily="18" charset="-128"/>
                        <a:ea typeface="UD デジタル 教科書体 NK-B" panose="02020700000000000000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12974"/>
                  </a:ext>
                </a:extLst>
              </a:tr>
              <a:tr h="541474"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UD デジタル 教科書体 NK-B" panose="02020700000000000000" pitchFamily="18" charset="-128"/>
                          <a:ea typeface="UD デジタル 教科書体 NK-B" panose="02020700000000000000" pitchFamily="18" charset="-128"/>
                        </a:rPr>
                        <a:t>技能者登録準備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 dirty="0">
                        <a:latin typeface="UD デジタル 教科書体 NK-B" panose="02020700000000000000" pitchFamily="18" charset="-128"/>
                        <a:ea typeface="UD デジタル 教科書体 NK-B" panose="02020700000000000000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>
                        <a:latin typeface="UD デジタル 教科書体 NK-B" panose="02020700000000000000" pitchFamily="18" charset="-128"/>
                        <a:ea typeface="UD デジタル 教科書体 NK-B" panose="02020700000000000000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>
                        <a:latin typeface="UD デジタル 教科書体 NK-B" panose="02020700000000000000" pitchFamily="18" charset="-128"/>
                        <a:ea typeface="UD デジタル 教科書体 NK-B" panose="02020700000000000000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>
                        <a:latin typeface="UD デジタル 教科書体 NK-B" panose="02020700000000000000" pitchFamily="18" charset="-128"/>
                        <a:ea typeface="UD デジタル 教科書体 NK-B" panose="02020700000000000000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>
                        <a:latin typeface="UD デジタル 教科書体 NK-B" panose="02020700000000000000" pitchFamily="18" charset="-128"/>
                        <a:ea typeface="UD デジタル 教科書体 NK-B" panose="02020700000000000000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>
                        <a:latin typeface="UD デジタル 教科書体 NK-B" panose="02020700000000000000" pitchFamily="18" charset="-128"/>
                        <a:ea typeface="UD デジタル 教科書体 NK-B" panose="02020700000000000000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62425"/>
                  </a:ext>
                </a:extLst>
              </a:tr>
              <a:tr h="541474"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UD デジタル 教科書体 NK-B" panose="02020700000000000000" pitchFamily="18" charset="-128"/>
                          <a:ea typeface="UD デジタル 教科書体 NK-B" panose="02020700000000000000" pitchFamily="18" charset="-128"/>
                        </a:rPr>
                        <a:t>技能者登録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>
                        <a:latin typeface="UD デジタル 教科書体 NK-B" panose="02020700000000000000" pitchFamily="18" charset="-128"/>
                        <a:ea typeface="UD デジタル 教科書体 NK-B" panose="02020700000000000000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>
                        <a:latin typeface="UD デジタル 教科書体 NK-B" panose="02020700000000000000" pitchFamily="18" charset="-128"/>
                        <a:ea typeface="UD デジタル 教科書体 NK-B" panose="02020700000000000000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>
                        <a:latin typeface="UD デジタル 教科書体 NK-B" panose="02020700000000000000" pitchFamily="18" charset="-128"/>
                        <a:ea typeface="UD デジタル 教科書体 NK-B" panose="02020700000000000000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>
                        <a:latin typeface="UD デジタル 教科書体 NK-B" panose="02020700000000000000" pitchFamily="18" charset="-128"/>
                        <a:ea typeface="UD デジタル 教科書体 NK-B" panose="02020700000000000000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>
                        <a:latin typeface="UD デジタル 教科書体 NK-B" panose="02020700000000000000" pitchFamily="18" charset="-128"/>
                        <a:ea typeface="UD デジタル 教科書体 NK-B" panose="02020700000000000000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 dirty="0">
                        <a:latin typeface="UD デジタル 教科書体 NK-B" panose="02020700000000000000" pitchFamily="18" charset="-128"/>
                        <a:ea typeface="UD デジタル 教科書体 NK-B" panose="02020700000000000000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44142"/>
                  </a:ext>
                </a:extLst>
              </a:tr>
            </a:tbl>
          </a:graphicData>
        </a:graphic>
      </p:graphicFrame>
      <p:sp>
        <p:nvSpPr>
          <p:cNvPr id="8" name="矢印: 左右 7">
            <a:extLst>
              <a:ext uri="{FF2B5EF4-FFF2-40B4-BE49-F238E27FC236}">
                <a16:creationId xmlns:a16="http://schemas.microsoft.com/office/drawing/2014/main" id="{B9F8BD54-EDA3-41F1-A830-CBD4550CCED4}"/>
              </a:ext>
            </a:extLst>
          </p:cNvPr>
          <p:cNvSpPr/>
          <p:nvPr/>
        </p:nvSpPr>
        <p:spPr>
          <a:xfrm>
            <a:off x="1551708" y="2325325"/>
            <a:ext cx="439017" cy="27949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矢印: 左右 10">
            <a:extLst>
              <a:ext uri="{FF2B5EF4-FFF2-40B4-BE49-F238E27FC236}">
                <a16:creationId xmlns:a16="http://schemas.microsoft.com/office/drawing/2014/main" id="{5A1BC9E2-E4FF-4FC8-8B13-A39C48D47457}"/>
              </a:ext>
            </a:extLst>
          </p:cNvPr>
          <p:cNvSpPr/>
          <p:nvPr/>
        </p:nvSpPr>
        <p:spPr>
          <a:xfrm>
            <a:off x="2664980" y="2807862"/>
            <a:ext cx="3030970" cy="46886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/>
              <a:t>完了通知待ち</a:t>
            </a:r>
          </a:p>
        </p:txBody>
      </p:sp>
      <p:sp>
        <p:nvSpPr>
          <p:cNvPr id="14" name="矢印: 左右 13">
            <a:extLst>
              <a:ext uri="{FF2B5EF4-FFF2-40B4-BE49-F238E27FC236}">
                <a16:creationId xmlns:a16="http://schemas.microsoft.com/office/drawing/2014/main" id="{FB7298BF-9C2B-41DB-9D61-A7BA7F7F1E09}"/>
              </a:ext>
            </a:extLst>
          </p:cNvPr>
          <p:cNvSpPr/>
          <p:nvPr/>
        </p:nvSpPr>
        <p:spPr>
          <a:xfrm>
            <a:off x="1551707" y="3459068"/>
            <a:ext cx="4229968" cy="38587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矢印: 左右 14">
            <a:extLst>
              <a:ext uri="{FF2B5EF4-FFF2-40B4-BE49-F238E27FC236}">
                <a16:creationId xmlns:a16="http://schemas.microsoft.com/office/drawing/2014/main" id="{3E558303-C9D5-462C-9006-FA18331C981D}"/>
              </a:ext>
            </a:extLst>
          </p:cNvPr>
          <p:cNvSpPr/>
          <p:nvPr/>
        </p:nvSpPr>
        <p:spPr>
          <a:xfrm>
            <a:off x="5695950" y="3988261"/>
            <a:ext cx="714086" cy="32327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/>
              <a:t>登録</a:t>
            </a:r>
          </a:p>
        </p:txBody>
      </p:sp>
      <p:sp>
        <p:nvSpPr>
          <p:cNvPr id="16" name="矢印: 左右 15">
            <a:extLst>
              <a:ext uri="{FF2B5EF4-FFF2-40B4-BE49-F238E27FC236}">
                <a16:creationId xmlns:a16="http://schemas.microsoft.com/office/drawing/2014/main" id="{AF2EA3C4-FB50-45E0-A29C-C96A6C682192}"/>
              </a:ext>
            </a:extLst>
          </p:cNvPr>
          <p:cNvSpPr/>
          <p:nvPr/>
        </p:nvSpPr>
        <p:spPr>
          <a:xfrm>
            <a:off x="6488545" y="3934698"/>
            <a:ext cx="2318328" cy="43039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/>
              <a:t>完了通知・カード発行待ち</a:t>
            </a:r>
          </a:p>
        </p:txBody>
      </p:sp>
      <p:sp>
        <p:nvSpPr>
          <p:cNvPr id="17" name="矢印: 左右 16">
            <a:extLst>
              <a:ext uri="{FF2B5EF4-FFF2-40B4-BE49-F238E27FC236}">
                <a16:creationId xmlns:a16="http://schemas.microsoft.com/office/drawing/2014/main" id="{A9AADEFE-B37A-4FEE-88B4-5EAACF478D2B}"/>
              </a:ext>
            </a:extLst>
          </p:cNvPr>
          <p:cNvSpPr/>
          <p:nvPr/>
        </p:nvSpPr>
        <p:spPr>
          <a:xfrm>
            <a:off x="1990725" y="2886515"/>
            <a:ext cx="674255" cy="32092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dirty="0"/>
              <a:t>登録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07902C2-C186-4E5E-9BC5-55DB9B128FB3}"/>
              </a:ext>
            </a:extLst>
          </p:cNvPr>
          <p:cNvSpPr txBox="1"/>
          <p:nvPr/>
        </p:nvSpPr>
        <p:spPr>
          <a:xfrm>
            <a:off x="314036" y="4830624"/>
            <a:ext cx="85713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事業者登録完了までに</a:t>
            </a:r>
            <a:r>
              <a:rPr kumimoji="1" lang="en-US" altLang="ja-JP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3</a:t>
            </a:r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週間程度の期間を要するので、その間に技能者登録の準備を進めます</a:t>
            </a:r>
            <a:endParaRPr kumimoji="1" lang="en-US" altLang="ja-JP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事業者登録が完了しなければ、技術者の登録作業は開始できません</a:t>
            </a:r>
            <a:endParaRPr kumimoji="1" lang="en-US" altLang="ja-JP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技能者登録にあたっては、本人確認資料・同意書等が必要となります。事前に社員の皆様へ、建設キャリアアップシステム導入の目的・意義等をお伝えすることが望ましいと考えます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17EA8C1-5475-44A1-85E3-F10348C1B1B4}"/>
              </a:ext>
            </a:extLst>
          </p:cNvPr>
          <p:cNvSpPr txBox="1"/>
          <p:nvPr/>
        </p:nvSpPr>
        <p:spPr>
          <a:xfrm>
            <a:off x="314036" y="1099130"/>
            <a:ext cx="7906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全体で６週間程度の期間が見込まれます</a:t>
            </a:r>
          </a:p>
        </p:txBody>
      </p:sp>
    </p:spTree>
    <p:extLst>
      <p:ext uri="{BB962C8B-B14F-4D97-AF65-F5344CB8AC3E}">
        <p14:creationId xmlns:p14="http://schemas.microsoft.com/office/powerpoint/2010/main" val="4034177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23D38F1-9845-4A8B-9D52-07714BCEBF0B}"/>
              </a:ext>
            </a:extLst>
          </p:cNvPr>
          <p:cNvCxnSpPr>
            <a:cxnSpLocks/>
          </p:cNvCxnSpPr>
          <p:nvPr/>
        </p:nvCxnSpPr>
        <p:spPr>
          <a:xfrm>
            <a:off x="314036" y="877455"/>
            <a:ext cx="8571346" cy="0"/>
          </a:xfrm>
          <a:prstGeom prst="line">
            <a:avLst/>
          </a:prstGeom>
          <a:ln w="76200"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A88F1FE-F1E6-4F72-8881-2CF2A91ED1B9}"/>
              </a:ext>
            </a:extLst>
          </p:cNvPr>
          <p:cNvSpPr txBox="1"/>
          <p:nvPr/>
        </p:nvSpPr>
        <p:spPr>
          <a:xfrm>
            <a:off x="166254" y="145803"/>
            <a:ext cx="8054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３．１　必要書類等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E57515B-DC08-4E3D-94E0-B701A684D92D}"/>
              </a:ext>
            </a:extLst>
          </p:cNvPr>
          <p:cNvSpPr txBox="1"/>
          <p:nvPr/>
        </p:nvSpPr>
        <p:spPr>
          <a:xfrm>
            <a:off x="5306142" y="628127"/>
            <a:ext cx="38378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（注）画像・文書は</a:t>
            </a:r>
            <a:r>
              <a:rPr lang="en-US" altLang="ja-JP" sz="10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hlinkClick r:id="rId2"/>
              </a:rPr>
              <a:t>https://www.ccus.jp/</a:t>
            </a:r>
            <a:r>
              <a:rPr lang="ja-JP" altLang="en-US" sz="10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より抜粋しています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DF14B40-6751-49A6-8B2A-2703A8B722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0129"/>
            <a:ext cx="9144000" cy="517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127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23D38F1-9845-4A8B-9D52-07714BCEBF0B}"/>
              </a:ext>
            </a:extLst>
          </p:cNvPr>
          <p:cNvCxnSpPr>
            <a:cxnSpLocks/>
          </p:cNvCxnSpPr>
          <p:nvPr/>
        </p:nvCxnSpPr>
        <p:spPr>
          <a:xfrm>
            <a:off x="314036" y="877455"/>
            <a:ext cx="8571346" cy="0"/>
          </a:xfrm>
          <a:prstGeom prst="line">
            <a:avLst/>
          </a:prstGeom>
          <a:ln w="76200"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A88F1FE-F1E6-4F72-8881-2CF2A91ED1B9}"/>
              </a:ext>
            </a:extLst>
          </p:cNvPr>
          <p:cNvSpPr txBox="1"/>
          <p:nvPr/>
        </p:nvSpPr>
        <p:spPr>
          <a:xfrm>
            <a:off x="166254" y="145803"/>
            <a:ext cx="8054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３．２　必要書類等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0029569-BB7A-45F7-9D07-944570BE61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0715"/>
            <a:ext cx="9144000" cy="5827285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067A17-24A5-4D3E-B41C-87AA47E52E78}"/>
              </a:ext>
            </a:extLst>
          </p:cNvPr>
          <p:cNvSpPr txBox="1"/>
          <p:nvPr/>
        </p:nvSpPr>
        <p:spPr>
          <a:xfrm>
            <a:off x="5306142" y="628127"/>
            <a:ext cx="38378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（注）画像・文書は</a:t>
            </a:r>
            <a:r>
              <a:rPr lang="en-US" altLang="ja-JP" sz="10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hlinkClick r:id="rId3"/>
              </a:rPr>
              <a:t>https://www.ccus.jp/</a:t>
            </a:r>
            <a:r>
              <a:rPr lang="ja-JP" altLang="en-US" sz="10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より抜粋しています</a:t>
            </a:r>
          </a:p>
        </p:txBody>
      </p:sp>
    </p:spTree>
    <p:extLst>
      <p:ext uri="{BB962C8B-B14F-4D97-AF65-F5344CB8AC3E}">
        <p14:creationId xmlns:p14="http://schemas.microsoft.com/office/powerpoint/2010/main" val="3402830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23D38F1-9845-4A8B-9D52-07714BCEBF0B}"/>
              </a:ext>
            </a:extLst>
          </p:cNvPr>
          <p:cNvCxnSpPr>
            <a:cxnSpLocks/>
          </p:cNvCxnSpPr>
          <p:nvPr/>
        </p:nvCxnSpPr>
        <p:spPr>
          <a:xfrm>
            <a:off x="314036" y="877455"/>
            <a:ext cx="8571346" cy="0"/>
          </a:xfrm>
          <a:prstGeom prst="line">
            <a:avLst/>
          </a:prstGeom>
          <a:ln w="76200"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A88F1FE-F1E6-4F72-8881-2CF2A91ED1B9}"/>
              </a:ext>
            </a:extLst>
          </p:cNvPr>
          <p:cNvSpPr txBox="1"/>
          <p:nvPr/>
        </p:nvSpPr>
        <p:spPr>
          <a:xfrm>
            <a:off x="166254" y="145803"/>
            <a:ext cx="8054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３．３　必要書類等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C320353-C031-4045-9130-49BDC13E49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2777"/>
            <a:ext cx="9144000" cy="5914905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0882CDF-4414-41E8-95AC-119A2A9AC928}"/>
              </a:ext>
            </a:extLst>
          </p:cNvPr>
          <p:cNvSpPr txBox="1"/>
          <p:nvPr/>
        </p:nvSpPr>
        <p:spPr>
          <a:xfrm>
            <a:off x="5306142" y="628127"/>
            <a:ext cx="38378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（注）画像・文書は</a:t>
            </a:r>
            <a:r>
              <a:rPr lang="en-US" altLang="ja-JP" sz="10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hlinkClick r:id="rId3"/>
              </a:rPr>
              <a:t>https://www.ccus.jp/</a:t>
            </a:r>
            <a:r>
              <a:rPr lang="ja-JP" altLang="en-US" sz="10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より抜粋しています</a:t>
            </a:r>
          </a:p>
        </p:txBody>
      </p:sp>
    </p:spTree>
    <p:extLst>
      <p:ext uri="{BB962C8B-B14F-4D97-AF65-F5344CB8AC3E}">
        <p14:creationId xmlns:p14="http://schemas.microsoft.com/office/powerpoint/2010/main" val="4065322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23D38F1-9845-4A8B-9D52-07714BCEBF0B}"/>
              </a:ext>
            </a:extLst>
          </p:cNvPr>
          <p:cNvCxnSpPr>
            <a:cxnSpLocks/>
          </p:cNvCxnSpPr>
          <p:nvPr/>
        </p:nvCxnSpPr>
        <p:spPr>
          <a:xfrm>
            <a:off x="314036" y="877455"/>
            <a:ext cx="8571346" cy="0"/>
          </a:xfrm>
          <a:prstGeom prst="line">
            <a:avLst/>
          </a:prstGeom>
          <a:ln w="76200"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A88F1FE-F1E6-4F72-8881-2CF2A91ED1B9}"/>
              </a:ext>
            </a:extLst>
          </p:cNvPr>
          <p:cNvSpPr txBox="1"/>
          <p:nvPr/>
        </p:nvSpPr>
        <p:spPr>
          <a:xfrm>
            <a:off x="166254" y="145803"/>
            <a:ext cx="8054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３．４　必要書類等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A6C3199-970C-4637-98E1-A72828D858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" y="1031636"/>
            <a:ext cx="9144000" cy="5903089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2598730-1F4A-40DC-B344-58C2C36F4D14}"/>
              </a:ext>
            </a:extLst>
          </p:cNvPr>
          <p:cNvSpPr txBox="1"/>
          <p:nvPr/>
        </p:nvSpPr>
        <p:spPr>
          <a:xfrm>
            <a:off x="27709" y="1031636"/>
            <a:ext cx="483985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技能者登録に必要な書類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89D066C-EA69-4255-B209-3D1D4196FC1B}"/>
              </a:ext>
            </a:extLst>
          </p:cNvPr>
          <p:cNvSpPr txBox="1"/>
          <p:nvPr/>
        </p:nvSpPr>
        <p:spPr>
          <a:xfrm>
            <a:off x="5306142" y="628127"/>
            <a:ext cx="38378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（注）画像・文書は</a:t>
            </a:r>
            <a:r>
              <a:rPr lang="en-US" altLang="ja-JP" sz="10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hlinkClick r:id="rId3"/>
              </a:rPr>
              <a:t>https://www.ccus.jp/</a:t>
            </a:r>
            <a:r>
              <a:rPr lang="ja-JP" altLang="en-US" sz="10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より抜粋しています</a:t>
            </a:r>
          </a:p>
        </p:txBody>
      </p:sp>
    </p:spTree>
    <p:extLst>
      <p:ext uri="{BB962C8B-B14F-4D97-AF65-F5344CB8AC3E}">
        <p14:creationId xmlns:p14="http://schemas.microsoft.com/office/powerpoint/2010/main" val="384287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23D38F1-9845-4A8B-9D52-07714BCEBF0B}"/>
              </a:ext>
            </a:extLst>
          </p:cNvPr>
          <p:cNvCxnSpPr>
            <a:cxnSpLocks/>
          </p:cNvCxnSpPr>
          <p:nvPr/>
        </p:nvCxnSpPr>
        <p:spPr>
          <a:xfrm>
            <a:off x="314036" y="877455"/>
            <a:ext cx="8571346" cy="0"/>
          </a:xfrm>
          <a:prstGeom prst="line">
            <a:avLst/>
          </a:prstGeom>
          <a:ln w="76200"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A88F1FE-F1E6-4F72-8881-2CF2A91ED1B9}"/>
              </a:ext>
            </a:extLst>
          </p:cNvPr>
          <p:cNvSpPr txBox="1"/>
          <p:nvPr/>
        </p:nvSpPr>
        <p:spPr>
          <a:xfrm>
            <a:off x="166254" y="145803"/>
            <a:ext cx="8054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３．５　必要書類等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89D066C-EA69-4255-B209-3D1D4196FC1B}"/>
              </a:ext>
            </a:extLst>
          </p:cNvPr>
          <p:cNvSpPr txBox="1"/>
          <p:nvPr/>
        </p:nvSpPr>
        <p:spPr>
          <a:xfrm>
            <a:off x="5306142" y="628127"/>
            <a:ext cx="38378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（注）画像・文書は</a:t>
            </a:r>
            <a:r>
              <a:rPr lang="en-US" altLang="ja-JP" sz="10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hlinkClick r:id="rId2"/>
              </a:rPr>
              <a:t>https://www.ccus.jp/</a:t>
            </a:r>
            <a:r>
              <a:rPr lang="ja-JP" altLang="en-US" sz="10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より抜粋しています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F9E88B64-CD80-4F25-8458-12D095CD92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" y="962777"/>
            <a:ext cx="9144000" cy="5879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166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23D38F1-9845-4A8B-9D52-07714BCEBF0B}"/>
              </a:ext>
            </a:extLst>
          </p:cNvPr>
          <p:cNvCxnSpPr>
            <a:cxnSpLocks/>
          </p:cNvCxnSpPr>
          <p:nvPr/>
        </p:nvCxnSpPr>
        <p:spPr>
          <a:xfrm>
            <a:off x="314036" y="877455"/>
            <a:ext cx="8571346" cy="0"/>
          </a:xfrm>
          <a:prstGeom prst="line">
            <a:avLst/>
          </a:prstGeom>
          <a:ln w="76200"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A88F1FE-F1E6-4F72-8881-2CF2A91ED1B9}"/>
              </a:ext>
            </a:extLst>
          </p:cNvPr>
          <p:cNvSpPr txBox="1"/>
          <p:nvPr/>
        </p:nvSpPr>
        <p:spPr>
          <a:xfrm>
            <a:off x="166254" y="145803"/>
            <a:ext cx="8054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３．６　必要書類等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89D066C-EA69-4255-B209-3D1D4196FC1B}"/>
              </a:ext>
            </a:extLst>
          </p:cNvPr>
          <p:cNvSpPr txBox="1"/>
          <p:nvPr/>
        </p:nvSpPr>
        <p:spPr>
          <a:xfrm>
            <a:off x="5306142" y="628127"/>
            <a:ext cx="38378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（注）画像・文書は</a:t>
            </a:r>
            <a:r>
              <a:rPr lang="en-US" altLang="ja-JP" sz="10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hlinkClick r:id="rId2"/>
              </a:rPr>
              <a:t>https://www.ccus.jp/</a:t>
            </a:r>
            <a:r>
              <a:rPr lang="ja-JP" altLang="en-US" sz="10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より抜粋しています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2255FC06-1928-46C6-9516-70C4B97316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54" y="975057"/>
            <a:ext cx="8773057" cy="567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796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23D38F1-9845-4A8B-9D52-07714BCEBF0B}"/>
              </a:ext>
            </a:extLst>
          </p:cNvPr>
          <p:cNvCxnSpPr>
            <a:cxnSpLocks/>
          </p:cNvCxnSpPr>
          <p:nvPr/>
        </p:nvCxnSpPr>
        <p:spPr>
          <a:xfrm>
            <a:off x="314036" y="877455"/>
            <a:ext cx="8571346" cy="0"/>
          </a:xfrm>
          <a:prstGeom prst="line">
            <a:avLst/>
          </a:prstGeom>
          <a:ln w="76200"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A88F1FE-F1E6-4F72-8881-2CF2A91ED1B9}"/>
              </a:ext>
            </a:extLst>
          </p:cNvPr>
          <p:cNvSpPr txBox="1"/>
          <p:nvPr/>
        </p:nvSpPr>
        <p:spPr>
          <a:xfrm>
            <a:off x="166254" y="145803"/>
            <a:ext cx="8054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４．システム登録料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89D066C-EA69-4255-B209-3D1D4196FC1B}"/>
              </a:ext>
            </a:extLst>
          </p:cNvPr>
          <p:cNvSpPr txBox="1"/>
          <p:nvPr/>
        </p:nvSpPr>
        <p:spPr>
          <a:xfrm>
            <a:off x="5306142" y="628127"/>
            <a:ext cx="38378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（注）画像・文書は</a:t>
            </a:r>
            <a:r>
              <a:rPr lang="en-US" altLang="ja-JP" sz="10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hlinkClick r:id="rId2"/>
              </a:rPr>
              <a:t>https://www.ccus.jp/</a:t>
            </a:r>
            <a:r>
              <a:rPr lang="ja-JP" altLang="en-US" sz="10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より抜粋しています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E33D2315-8C5D-4E1F-BD96-EF82375940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598" y="3903134"/>
            <a:ext cx="4600113" cy="1568540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960E077-FC84-4A8E-9AFE-B216062396A9}"/>
              </a:ext>
            </a:extLst>
          </p:cNvPr>
          <p:cNvSpPr txBox="1"/>
          <p:nvPr/>
        </p:nvSpPr>
        <p:spPr>
          <a:xfrm>
            <a:off x="240145" y="3853978"/>
            <a:ext cx="2632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技能者の登録料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94070A6-8D19-456D-A71A-56CAC92E4CD8}"/>
              </a:ext>
            </a:extLst>
          </p:cNvPr>
          <p:cNvSpPr txBox="1"/>
          <p:nvPr/>
        </p:nvSpPr>
        <p:spPr>
          <a:xfrm>
            <a:off x="166254" y="5502189"/>
            <a:ext cx="86684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全体の登録料は次のとおりです。</a:t>
            </a:r>
            <a:endParaRPr kumimoji="1" lang="en-US" altLang="ja-JP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lvl="1"/>
            <a:r>
              <a:rPr kumimoji="1" lang="ja-JP" altLang="en-US" dirty="0">
                <a:solidFill>
                  <a:srgbClr val="0070C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事業者登録料＋管理者</a:t>
            </a:r>
            <a:r>
              <a:rPr kumimoji="1" lang="en-US" altLang="ja-JP" dirty="0">
                <a:solidFill>
                  <a:srgbClr val="0070C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ID</a:t>
            </a:r>
            <a:r>
              <a:rPr kumimoji="1" lang="ja-JP" altLang="en-US" dirty="0">
                <a:solidFill>
                  <a:srgbClr val="0070C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利用料＋（技能者登録料</a:t>
            </a:r>
            <a:r>
              <a:rPr kumimoji="1" lang="en-US" altLang="ja-JP" dirty="0">
                <a:solidFill>
                  <a:srgbClr val="0070C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×</a:t>
            </a:r>
            <a:r>
              <a:rPr kumimoji="1" lang="ja-JP" altLang="en-US" dirty="0">
                <a:solidFill>
                  <a:srgbClr val="0070C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人数）</a:t>
            </a:r>
            <a:endParaRPr kumimoji="1" lang="en-US" altLang="ja-JP" dirty="0">
              <a:solidFill>
                <a:srgbClr val="0070C0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lvl="1"/>
            <a:r>
              <a:rPr kumimoji="1" lang="ja-JP" altLang="en-US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（例）資本金５００万円、人数２０名の場合</a:t>
            </a:r>
            <a:endParaRPr kumimoji="1" lang="en-US" altLang="ja-JP" dirty="0">
              <a:solidFill>
                <a:srgbClr val="FF0000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lvl="1"/>
            <a:r>
              <a:rPr kumimoji="1" lang="ja-JP" altLang="en-US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１２</a:t>
            </a:r>
            <a:r>
              <a:rPr kumimoji="1" lang="en-US" altLang="ja-JP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,000</a:t>
            </a:r>
            <a:r>
              <a:rPr kumimoji="1" lang="ja-JP" altLang="en-US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円＋</a:t>
            </a:r>
            <a:r>
              <a:rPr kumimoji="1" lang="en-US" altLang="ja-JP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2,400</a:t>
            </a:r>
            <a:r>
              <a:rPr kumimoji="1" lang="ja-JP" altLang="en-US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円＋（</a:t>
            </a:r>
            <a:r>
              <a:rPr kumimoji="1" lang="en-US" altLang="ja-JP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2,500</a:t>
            </a:r>
            <a:r>
              <a:rPr kumimoji="1" lang="ja-JP" altLang="en-US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円</a:t>
            </a:r>
            <a:r>
              <a:rPr kumimoji="1" lang="en-US" altLang="ja-JP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×</a:t>
            </a:r>
            <a:r>
              <a:rPr kumimoji="1" lang="ja-JP" altLang="en-US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２０）＝６４</a:t>
            </a:r>
            <a:r>
              <a:rPr kumimoji="1" lang="en-US" altLang="ja-JP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,400</a:t>
            </a:r>
            <a:r>
              <a:rPr kumimoji="1" lang="ja-JP" altLang="en-US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6789CEA-AACB-421B-AEA1-14C2ED554AA4}"/>
              </a:ext>
            </a:extLst>
          </p:cNvPr>
          <p:cNvSpPr txBox="1"/>
          <p:nvPr/>
        </p:nvSpPr>
        <p:spPr>
          <a:xfrm>
            <a:off x="6715711" y="1101959"/>
            <a:ext cx="2134062" cy="9233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rgbClr val="FF0000"/>
                </a:solidFill>
              </a:rPr>
              <a:t>注：</a:t>
            </a:r>
            <a:r>
              <a:rPr kumimoji="1" lang="en-US" altLang="ja-JP" b="1" dirty="0">
                <a:solidFill>
                  <a:srgbClr val="FF0000"/>
                </a:solidFill>
              </a:rPr>
              <a:t>2020</a:t>
            </a:r>
            <a:r>
              <a:rPr kumimoji="1" lang="ja-JP" altLang="en-US" b="1" dirty="0">
                <a:solidFill>
                  <a:srgbClr val="FF0000"/>
                </a:solidFill>
              </a:rPr>
              <a:t>年</a:t>
            </a:r>
            <a:r>
              <a:rPr kumimoji="1" lang="en-US" altLang="ja-JP" b="1" dirty="0">
                <a:solidFill>
                  <a:srgbClr val="FF0000"/>
                </a:solidFill>
              </a:rPr>
              <a:t>10</a:t>
            </a:r>
            <a:r>
              <a:rPr kumimoji="1" lang="ja-JP" altLang="en-US" b="1" dirty="0">
                <a:solidFill>
                  <a:srgbClr val="FF0000"/>
                </a:solidFill>
              </a:rPr>
              <a:t>月より登録料・利用料が改定されました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115488D2-698F-460D-A3D7-CED0BE0E32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254" y="931169"/>
            <a:ext cx="6483927" cy="203709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29CF440A-1895-4A30-AD9A-93C7D60BCD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036" y="3022646"/>
            <a:ext cx="4744016" cy="78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95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23D38F1-9845-4A8B-9D52-07714BCEBF0B}"/>
              </a:ext>
            </a:extLst>
          </p:cNvPr>
          <p:cNvCxnSpPr>
            <a:cxnSpLocks/>
          </p:cNvCxnSpPr>
          <p:nvPr/>
        </p:nvCxnSpPr>
        <p:spPr>
          <a:xfrm>
            <a:off x="314036" y="877455"/>
            <a:ext cx="8571346" cy="0"/>
          </a:xfrm>
          <a:prstGeom prst="line">
            <a:avLst/>
          </a:prstGeom>
          <a:ln w="76200"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A88F1FE-F1E6-4F72-8881-2CF2A91ED1B9}"/>
              </a:ext>
            </a:extLst>
          </p:cNvPr>
          <p:cNvSpPr txBox="1"/>
          <p:nvPr/>
        </p:nvSpPr>
        <p:spPr>
          <a:xfrm>
            <a:off x="166254" y="145803"/>
            <a:ext cx="8054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５．サポート／代行費用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2007E45-38BD-4093-B3E2-AC3C1E7F4CC5}"/>
              </a:ext>
            </a:extLst>
          </p:cNvPr>
          <p:cNvSpPr txBox="1"/>
          <p:nvPr/>
        </p:nvSpPr>
        <p:spPr>
          <a:xfrm>
            <a:off x="314036" y="1357745"/>
            <a:ext cx="85066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当事務所のサポート／代行費用については、業務範囲、内容、登録数によって別途お見積りとなります。</a:t>
            </a:r>
            <a:endParaRPr kumimoji="1" lang="en-US" altLang="ja-JP" sz="2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endParaRPr kumimoji="1" lang="en-US" altLang="ja-JP" sz="2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en-US" altLang="ja-JP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【</a:t>
            </a:r>
            <a:r>
              <a:rPr kumimoji="1"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参考</a:t>
            </a:r>
            <a:r>
              <a:rPr kumimoji="1" lang="en-US" altLang="ja-JP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】</a:t>
            </a:r>
          </a:p>
          <a:p>
            <a:r>
              <a:rPr kumimoji="1"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当事務所Ｗｅｂサイト上の料金表</a:t>
            </a:r>
            <a:endParaRPr kumimoji="1" lang="en-US" altLang="ja-JP" sz="2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aphicFrame>
        <p:nvGraphicFramePr>
          <p:cNvPr id="7" name="表 8">
            <a:extLst>
              <a:ext uri="{FF2B5EF4-FFF2-40B4-BE49-F238E27FC236}">
                <a16:creationId xmlns:a16="http://schemas.microsoft.com/office/drawing/2014/main" id="{3E85891F-9873-45E3-B129-598493760A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8314146"/>
              </p:ext>
            </p:extLst>
          </p:nvPr>
        </p:nvGraphicFramePr>
        <p:xfrm>
          <a:off x="517236" y="3412836"/>
          <a:ext cx="8151276" cy="1925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7092">
                  <a:extLst>
                    <a:ext uri="{9D8B030D-6E8A-4147-A177-3AD203B41FA5}">
                      <a16:colId xmlns:a16="http://schemas.microsoft.com/office/drawing/2014/main" val="3761620227"/>
                    </a:ext>
                  </a:extLst>
                </a:gridCol>
                <a:gridCol w="2717092">
                  <a:extLst>
                    <a:ext uri="{9D8B030D-6E8A-4147-A177-3AD203B41FA5}">
                      <a16:colId xmlns:a16="http://schemas.microsoft.com/office/drawing/2014/main" val="1171220103"/>
                    </a:ext>
                  </a:extLst>
                </a:gridCol>
                <a:gridCol w="2717092">
                  <a:extLst>
                    <a:ext uri="{9D8B030D-6E8A-4147-A177-3AD203B41FA5}">
                      <a16:colId xmlns:a16="http://schemas.microsoft.com/office/drawing/2014/main" val="1121563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UD デジタル 教科書体 NK-B" panose="02020700000000000000" pitchFamily="18" charset="-128"/>
                          <a:ea typeface="UD デジタル 教科書体 NK-B" panose="02020700000000000000" pitchFamily="18" charset="-128"/>
                        </a:rPr>
                        <a:t>業務名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UD デジタル 教科書体 NK-B" panose="02020700000000000000" pitchFamily="18" charset="-128"/>
                          <a:ea typeface="UD デジタル 教科書体 NK-B" panose="02020700000000000000" pitchFamily="18" charset="-128"/>
                        </a:rPr>
                        <a:t>金額（税抜き）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UD デジタル 教科書体 NK-B" panose="02020700000000000000" pitchFamily="18" charset="-128"/>
                          <a:ea typeface="UD デジタル 教科書体 NK-B" panose="02020700000000000000" pitchFamily="18" charset="-128"/>
                        </a:rPr>
                        <a:t>備考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908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UD デジタル 教科書体 NK-B" panose="02020700000000000000" pitchFamily="18" charset="-128"/>
                          <a:ea typeface="UD デジタル 教科書体 NK-B" panose="02020700000000000000" pitchFamily="18" charset="-128"/>
                        </a:rPr>
                        <a:t>事業者登録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UD デジタル 教科書体 NK-B" panose="02020700000000000000" pitchFamily="18" charset="-128"/>
                          <a:ea typeface="UD デジタル 教科書体 NK-B" panose="02020700000000000000" pitchFamily="18" charset="-128"/>
                        </a:rPr>
                        <a:t>●●●円から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UD デジタル 教科書体 NK-B" panose="02020700000000000000" pitchFamily="18" charset="-128"/>
                          <a:ea typeface="UD デジタル 教科書体 NK-B" panose="02020700000000000000" pitchFamily="18" charset="-128"/>
                        </a:rPr>
                        <a:t>別途システム登録料、管理者</a:t>
                      </a:r>
                      <a:r>
                        <a:rPr kumimoji="1" lang="en-US" altLang="ja-JP" dirty="0">
                          <a:latin typeface="UD デジタル 教科書体 NK-B" panose="02020700000000000000" pitchFamily="18" charset="-128"/>
                          <a:ea typeface="UD デジタル 教科書体 NK-B" panose="02020700000000000000" pitchFamily="18" charset="-128"/>
                        </a:rPr>
                        <a:t>ID</a:t>
                      </a:r>
                      <a:r>
                        <a:rPr kumimoji="1" lang="ja-JP" altLang="en-US" dirty="0">
                          <a:latin typeface="UD デジタル 教科書体 NK-B" panose="02020700000000000000" pitchFamily="18" charset="-128"/>
                          <a:ea typeface="UD デジタル 教科書体 NK-B" panose="02020700000000000000" pitchFamily="18" charset="-128"/>
                        </a:rPr>
                        <a:t>利用料が必要となります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421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UD デジタル 教科書体 NK-B" panose="02020700000000000000" pitchFamily="18" charset="-128"/>
                          <a:ea typeface="UD デジタル 教科書体 NK-B" panose="02020700000000000000" pitchFamily="18" charset="-128"/>
                        </a:rPr>
                        <a:t>技能者登録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UD デジタル 教科書体 NK-B" panose="02020700000000000000" pitchFamily="18" charset="-128"/>
                          <a:ea typeface="UD デジタル 教科書体 NK-B" panose="02020700000000000000" pitchFamily="18" charset="-128"/>
                        </a:rPr>
                        <a:t>●●●円から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UD デジタル 教科書体 NK-B" panose="02020700000000000000" pitchFamily="18" charset="-128"/>
                          <a:ea typeface="UD デジタル 教科書体 NK-B" panose="02020700000000000000" pitchFamily="18" charset="-128"/>
                        </a:rPr>
                        <a:t>別途システム登録料が必要となります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806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6996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23D38F1-9845-4A8B-9D52-07714BCEBF0B}"/>
              </a:ext>
            </a:extLst>
          </p:cNvPr>
          <p:cNvCxnSpPr>
            <a:cxnSpLocks/>
          </p:cNvCxnSpPr>
          <p:nvPr/>
        </p:nvCxnSpPr>
        <p:spPr>
          <a:xfrm>
            <a:off x="314036" y="877455"/>
            <a:ext cx="8571346" cy="0"/>
          </a:xfrm>
          <a:prstGeom prst="line">
            <a:avLst/>
          </a:prstGeom>
          <a:ln w="76200"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A88F1FE-F1E6-4F72-8881-2CF2A91ED1B9}"/>
              </a:ext>
            </a:extLst>
          </p:cNvPr>
          <p:cNvSpPr txBox="1"/>
          <p:nvPr/>
        </p:nvSpPr>
        <p:spPr>
          <a:xfrm>
            <a:off x="166254" y="145803"/>
            <a:ext cx="8054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おわりに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17D697E-76A2-4EE8-8434-15090519FB10}"/>
              </a:ext>
            </a:extLst>
          </p:cNvPr>
          <p:cNvSpPr txBox="1"/>
          <p:nvPr/>
        </p:nvSpPr>
        <p:spPr>
          <a:xfrm>
            <a:off x="314036" y="1246909"/>
            <a:ext cx="846974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建設キャリアアップシステムへの事業者および技能者の登録後は、運用段階では各種情報の登録・更新等の業務が発生します。</a:t>
            </a:r>
            <a:endParaRPr kumimoji="1" lang="en-US" altLang="ja-JP" sz="32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3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システムを運用するためには、専用の担当者を育成する等の準備が必要と考えますので、お気軽にご相談ください。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36722025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296</TotalTime>
  <Words>671</Words>
  <Application>Microsoft Office PowerPoint</Application>
  <PresentationFormat>画面に合わせる (4:3)</PresentationFormat>
  <Paragraphs>74</Paragraphs>
  <Slides>13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9" baseType="lpstr">
      <vt:lpstr>UD デジタル 教科書体 NK-B</vt:lpstr>
      <vt:lpstr>游ゴシック</vt:lpstr>
      <vt:lpstr>Arial</vt:lpstr>
      <vt:lpstr>Calibri</vt:lpstr>
      <vt:lpstr>Calibri Light</vt:lpstr>
      <vt:lpstr>Office テーマ</vt:lpstr>
      <vt:lpstr>(株)●●●様 　建設キャリアアップシステム 　　登録申請サポート（代行）について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(株)匠雄様 　建設キャリアアップシステム 　　登録申請サポート（代行）について</dc:title>
  <dc:creator>Sato Masami</dc:creator>
  <cp:lastModifiedBy>Masami Sato</cp:lastModifiedBy>
  <cp:revision>31</cp:revision>
  <cp:lastPrinted>2020-01-27T00:34:51Z</cp:lastPrinted>
  <dcterms:created xsi:type="dcterms:W3CDTF">2019-12-12T23:49:51Z</dcterms:created>
  <dcterms:modified xsi:type="dcterms:W3CDTF">2024-10-23T02:59:19Z</dcterms:modified>
</cp:coreProperties>
</file>